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38" r:id="rId24"/>
    <p:sldId id="325"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p:scale>
          <a:sx n="100" d="100"/>
          <a:sy n="100" d="100"/>
        </p:scale>
        <p:origin x="48"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59194525"/>
              </p:ext>
            </p:extLst>
          </p:nvPr>
        </p:nvGraphicFramePr>
        <p:xfrm>
          <a:off x="141150" y="719666"/>
          <a:ext cx="11825830" cy="420624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doing all of the work of an </a:t>
                      </a:r>
                      <a:r>
                        <a:rPr lang="en-US" sz="2400" dirty="0" err="1">
                          <a:effectLst/>
                        </a:rPr>
                        <a:t>organisation</a:t>
                      </a:r>
                      <a:r>
                        <a:rPr lang="en-US" sz="2400" dirty="0">
                          <a:effectLst/>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72073563"/>
              </p:ext>
            </p:extLst>
          </p:nvPr>
        </p:nvGraphicFramePr>
        <p:xfrm>
          <a:off x="141150" y="719666"/>
          <a:ext cx="11825830" cy="436880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350120">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Human extinction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An AGI could potentially develop goals that are misaligned with human survival.</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Existential Risk</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global catastrophe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cause massive disruptions in ecosystems, economies, and social structures, leading to widespread suffering and hardship.</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Runaway AI</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Humans may lose the ability to control or understand an AGI.</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Control</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Unintended consequences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might follow its programming in ways that are literal but harmful, due to the complexity and unpredictability of its decision-making processes.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Paperclip maximizer</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 hypothetical scenario where an AGI, programmed to produce paperclips, optimizes so aggressively that it consumes all resources, including those necessary for human survival, to maximize paperclip production.</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Misaligned Objectives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Value misalignment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may develop objectives that are ethically or morally misaligned with human values.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002741992"/>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Mass Unemployment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outperform humans in virtually all jobs, leading to widespread unemployment and economic inequality. </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technology could be monopolized by a small group of individuals or corporations, leading to unprecedented power imbalances.</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Autonomous Weapons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be used to develop advanced autonomous weaponry, leading to new forms of warfare that are highly destructive and difficult to control.</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Ethical and Moral Issues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Surveillance and Privacy</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enable unprecedented levels of surveillance, eroding privacy and personal freedoms.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Purpose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AGI takes over more tasks and roles traditionally held by humans, people might struggle to find meaning and purpose in their lives.</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Psychological and Societal Impact</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Social Fragmentation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Rapid changes brought about by AGI could lead to social fragmentation and a breakdown of community structures.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our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a:xfrm>
            <a:off x="6038658" y="1587998"/>
            <a:ext cx="4591050" cy="1129744"/>
          </a:xfrm>
          <a:solidFill>
            <a:schemeClr val="bg1"/>
          </a:solidFill>
        </p:spPr>
        <p:txBody>
          <a:bodyPr>
            <a:normAutofit fontScale="92500" lnSpcReduction="20000"/>
          </a:bodyPr>
          <a:lstStyle/>
          <a:p>
            <a:pPr marL="0" indent="0">
              <a:buNone/>
            </a:pPr>
            <a:r>
              <a:rPr lang="en-US" sz="2200" dirty="0">
                <a:latin typeface="Arial" panose="020B0604020202020204" pitchFamily="34" charset="0"/>
                <a:cs typeface="Arial" panose="020B0604020202020204" pitchFamily="34" charset="0"/>
              </a:rPr>
              <a:t>Part Two</a:t>
            </a:r>
          </a:p>
          <a:p>
            <a:pPr marL="0" indent="0">
              <a:lnSpc>
                <a:spcPct val="120000"/>
              </a:lnSpc>
              <a:buNone/>
            </a:pPr>
            <a:r>
              <a:rPr lang="en-US" sz="1500" dirty="0">
                <a:latin typeface="Arial" panose="020B0604020202020204" pitchFamily="34" charset="0"/>
                <a:cs typeface="Arial" panose="020B0604020202020204" pitchFamily="34" charset="0"/>
              </a:rPr>
              <a:t>Robodog:</a:t>
            </a:r>
            <a:r>
              <a:rPr lang="en-US" sz="1500" dirty="0">
                <a:effectLst/>
                <a:latin typeface="Arial" panose="020B0604020202020204" pitchFamily="34" charset="0"/>
                <a:cs typeface="Arial" panose="020B0604020202020204" pitchFamily="34" charset="0"/>
              </a:rPr>
              <a:t> A </a:t>
            </a:r>
            <a:r>
              <a:rPr lang="en-US" sz="1500" dirty="0">
                <a:latin typeface="Arial" panose="020B0604020202020204" pitchFamily="34" charset="0"/>
                <a:cs typeface="Arial" panose="020B0604020202020204" pitchFamily="34" charset="0"/>
              </a:rPr>
              <a:t>comprehensive</a:t>
            </a:r>
            <a:r>
              <a:rPr lang="en-US" sz="1500" dirty="0">
                <a:effectLst/>
                <a:latin typeface="Arial" panose="020B0604020202020204" pitchFamily="34" charset="0"/>
                <a:cs typeface="Arial" panose="020B0604020202020204" pitchFamily="34" charset="0"/>
              </a:rPr>
              <a:t> and portable tool designed to tokenize knowledge </a:t>
            </a:r>
            <a:r>
              <a:rPr lang="en-US" sz="1500" dirty="0">
                <a:latin typeface="Arial" panose="020B0604020202020204" pitchFamily="34" charset="0"/>
                <a:cs typeface="Arial" panose="020B0604020202020204" pitchFamily="34" charset="0"/>
              </a:rPr>
              <a:t>artefacts</a:t>
            </a:r>
            <a:r>
              <a:rPr lang="en-US" sz="1500" dirty="0">
                <a:effectLst/>
                <a:latin typeface="Arial" panose="020B0604020202020204" pitchFamily="34" charset="0"/>
                <a:cs typeface="Arial" panose="020B0604020202020204" pitchFamily="34" charset="0"/>
              </a:rPr>
              <a:t> and </a:t>
            </a:r>
            <a:r>
              <a:rPr lang="en-US" sz="1500" dirty="0">
                <a:latin typeface="Arial" panose="020B0604020202020204" pitchFamily="34" charset="0"/>
                <a:cs typeface="Arial" panose="020B0604020202020204" pitchFamily="34" charset="0"/>
              </a:rPr>
              <a:t>interact</a:t>
            </a:r>
            <a:r>
              <a:rPr lang="en-US" sz="1500" dirty="0">
                <a:effectLst/>
                <a:latin typeface="Arial" panose="020B0604020202020204" pitchFamily="34" charset="0"/>
                <a:cs typeface="Arial" panose="020B0604020202020204" pitchFamily="34" charset="0"/>
              </a:rPr>
              <a:t> with large language models</a:t>
            </a:r>
            <a:endParaRPr lang="en-US" sz="1500" dirty="0">
              <a:latin typeface="Arial" panose="020B0604020202020204" pitchFamily="34" charset="0"/>
              <a:cs typeface="Arial" panose="020B0604020202020204" pitchFamily="34" charset="0"/>
            </a:endParaRPr>
          </a:p>
        </p:txBody>
      </p:sp>
      <p:sp>
        <p:nvSpPr>
          <p:cNvPr id="2" name="Content Placeholder 4">
            <a:extLst>
              <a:ext uri="{FF2B5EF4-FFF2-40B4-BE49-F238E27FC236}">
                <a16:creationId xmlns:a16="http://schemas.microsoft.com/office/drawing/2014/main" id="{47CEA0C2-3168-F384-30BD-CFC7DC352556}"/>
              </a:ext>
            </a:extLst>
          </p:cNvPr>
          <p:cNvSpPr txBox="1">
            <a:spLocks/>
          </p:cNvSpPr>
          <p:nvPr/>
        </p:nvSpPr>
        <p:spPr>
          <a:xfrm>
            <a:off x="838200" y="2615052"/>
            <a:ext cx="4660474" cy="3787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6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Machine learning vs. artificial intelligence (AI) vs. artificial general intelligence (</a:t>
            </a:r>
            <a:r>
              <a:rPr lang="en-US" sz="1400" dirty="0" err="1">
                <a:latin typeface="Arial" panose="020B0604020202020204" pitchFamily="34" charset="0"/>
                <a:cs typeface="Arial" panose="020B0604020202020204" pitchFamily="34" charset="0"/>
              </a:rPr>
              <a:t>agi</a:t>
            </a:r>
            <a:r>
              <a:rPr lang="en-US" sz="1400" dirty="0">
                <a:latin typeface="Arial" panose="020B0604020202020204" pitchFamily="34" charset="0"/>
                <a:cs typeface="Arial" panose="020B0604020202020204" pitchFamily="34" charset="0"/>
              </a:rPr>
              <a:t>) vs non-human intelligence (NHI)</a:t>
            </a:r>
          </a:p>
          <a:p>
            <a:r>
              <a:rPr lang="en-US" sz="1400" dirty="0">
                <a:latin typeface="Arial" panose="020B0604020202020204" pitchFamily="34" charset="0"/>
                <a:cs typeface="Arial" panose="020B0604020202020204" pitchFamily="34" charset="0"/>
              </a:rPr>
              <a:t>Large language models (LLMs)</a:t>
            </a:r>
          </a:p>
          <a:p>
            <a:r>
              <a:rPr lang="en-US" sz="1400" dirty="0">
                <a:latin typeface="Arial" panose="020B0604020202020204" pitchFamily="34" charset="0"/>
                <a:cs typeface="Arial" panose="020B0604020202020204" pitchFamily="34" charset="0"/>
              </a:rPr>
              <a:t>Limitations of LLMs</a:t>
            </a:r>
          </a:p>
          <a:p>
            <a:r>
              <a:rPr lang="en-US" sz="1400" dirty="0">
                <a:latin typeface="Arial" panose="020B0604020202020204" pitchFamily="34" charset="0"/>
                <a:cs typeface="Arial" panose="020B0604020202020204" pitchFamily="34" charset="0"/>
              </a:rPr>
              <a:t>Self-awareness as a crucial aspect in the transition from AI to AGI</a:t>
            </a:r>
          </a:p>
          <a:p>
            <a:r>
              <a:rPr lang="en-US" sz="1400" dirty="0">
                <a:latin typeface="Arial" panose="020B0604020202020204" pitchFamily="34" charset="0"/>
                <a:cs typeface="Arial" panose="020B0604020202020204" pitchFamily="34" charset="0"/>
              </a:rPr>
              <a:t>Path to AGI</a:t>
            </a:r>
          </a:p>
          <a:p>
            <a:r>
              <a:rPr lang="en-US" sz="1400" dirty="0">
                <a:latin typeface="Arial" panose="020B0604020202020204" pitchFamily="34" charset="0"/>
                <a:cs typeface="Arial" panose="020B0604020202020204" pitchFamily="34" charset="0"/>
              </a:rPr>
              <a:t>The need for specialized AI chips</a:t>
            </a:r>
          </a:p>
          <a:p>
            <a:r>
              <a:rPr lang="en-US" sz="1400" dirty="0">
                <a:latin typeface="Arial" panose="020B0604020202020204" pitchFamily="34" charset="0"/>
                <a:cs typeface="Arial" panose="020B0604020202020204" pitchFamily="34" charset="0"/>
              </a:rPr>
              <a:t>Tech diplomacy and the Impact on AI/AGI evolution</a:t>
            </a:r>
          </a:p>
          <a:p>
            <a:r>
              <a:rPr lang="en-US" sz="1400" dirty="0">
                <a:latin typeface="Arial" panose="020B0604020202020204" pitchFamily="34" charset="0"/>
                <a:cs typeface="Arial" panose="020B0604020202020204" pitchFamily="34" charset="0"/>
              </a:rPr>
              <a:t>Worst case scenarios</a:t>
            </a:r>
          </a:p>
        </p:txBody>
      </p:sp>
      <p:sp>
        <p:nvSpPr>
          <p:cNvPr id="3" name="Content Placeholder 4">
            <a:extLst>
              <a:ext uri="{FF2B5EF4-FFF2-40B4-BE49-F238E27FC236}">
                <a16:creationId xmlns:a16="http://schemas.microsoft.com/office/drawing/2014/main" id="{18E65938-A256-2BD0-841A-5DB6A98D6A40}"/>
              </a:ext>
            </a:extLst>
          </p:cNvPr>
          <p:cNvSpPr txBox="1">
            <a:spLocks/>
          </p:cNvSpPr>
          <p:nvPr/>
        </p:nvSpPr>
        <p:spPr>
          <a:xfrm>
            <a:off x="5878006" y="2597150"/>
            <a:ext cx="5061664" cy="3787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p>
          <a:p>
            <a:r>
              <a:rPr lang="en-US" sz="1400" dirty="0"/>
              <a:t>Why create Robodog</a:t>
            </a:r>
          </a:p>
          <a:p>
            <a:r>
              <a:rPr lang="en-US" sz="1400" dirty="0"/>
              <a:t>Knowledge artifacts</a:t>
            </a:r>
          </a:p>
          <a:p>
            <a:r>
              <a:rPr lang="en-US" sz="1400" dirty="0"/>
              <a:t>How Robodog works</a:t>
            </a:r>
          </a:p>
          <a:p>
            <a:r>
              <a:rPr lang="en-US" sz="1400" dirty="0"/>
              <a:t>Knowledge artifacts vs. context window </a:t>
            </a:r>
          </a:p>
          <a:p>
            <a:r>
              <a:rPr lang="en-US" sz="1400" dirty="0"/>
              <a:t>Robodog features</a:t>
            </a:r>
          </a:p>
          <a:p>
            <a:r>
              <a:rPr lang="en-US" sz="1400" dirty="0"/>
              <a:t>Separation of concerns</a:t>
            </a:r>
          </a:p>
          <a:p>
            <a:r>
              <a:rPr lang="en-US" sz="1400" dirty="0"/>
              <a:t>Robodog Roadmap</a:t>
            </a:r>
          </a:p>
          <a:p>
            <a:r>
              <a:rPr lang="en-US" sz="1400" dirty="0"/>
              <a:t>Robodog formats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6" name="Content Placeholder 4">
            <a:extLst>
              <a:ext uri="{FF2B5EF4-FFF2-40B4-BE49-F238E27FC236}">
                <a16:creationId xmlns:a16="http://schemas.microsoft.com/office/drawing/2014/main" id="{C0A5E847-9134-91EE-33E6-48D63B6F2E84}"/>
              </a:ext>
            </a:extLst>
          </p:cNvPr>
          <p:cNvSpPr txBox="1">
            <a:spLocks/>
          </p:cNvSpPr>
          <p:nvPr/>
        </p:nvSpPr>
        <p:spPr>
          <a:xfrm>
            <a:off x="1022307" y="1614021"/>
            <a:ext cx="4292259" cy="995246"/>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Part One</a:t>
            </a:r>
          </a:p>
          <a:p>
            <a:pPr marL="0" indent="0">
              <a:buNone/>
            </a:pPr>
            <a:r>
              <a:rPr lang="en-US" sz="1400" dirty="0">
                <a:latin typeface="Arial" panose="020B0604020202020204" pitchFamily="34" charset="0"/>
                <a:cs typeface="Arial" panose="020B0604020202020204" pitchFamily="34" charset="0"/>
              </a:rPr>
              <a:t>Self-awareness and the limitations of artificial intelligence in the journey to artificial general intelligence</a:t>
            </a:r>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557-60BA-78C9-AE54-BD45C4917AA4}"/>
              </a:ext>
            </a:extLst>
          </p:cNvPr>
          <p:cNvSpPr>
            <a:spLocks noGrp="1"/>
          </p:cNvSpPr>
          <p:nvPr>
            <p:ph type="title"/>
          </p:nvPr>
        </p:nvSpPr>
        <p:spPr>
          <a:xfrm>
            <a:off x="0" y="0"/>
            <a:ext cx="10515600" cy="629957"/>
          </a:xfrm>
        </p:spPr>
        <p:txBody>
          <a:bodyPr>
            <a:normAutofit fontScale="90000"/>
          </a:bodyPr>
          <a:lstStyle/>
          <a:p>
            <a:r>
              <a:rPr lang="en-US" dirty="0"/>
              <a:t>Robodog Formats</a:t>
            </a:r>
          </a:p>
        </p:txBody>
      </p:sp>
      <p:pic>
        <p:nvPicPr>
          <p:cNvPr id="5" name="Picture 4">
            <a:extLst>
              <a:ext uri="{FF2B5EF4-FFF2-40B4-BE49-F238E27FC236}">
                <a16:creationId xmlns:a16="http://schemas.microsoft.com/office/drawing/2014/main" id="{DF871C4A-E19C-92C0-88CC-3EE0C4C3017F}"/>
              </a:ext>
            </a:extLst>
          </p:cNvPr>
          <p:cNvPicPr>
            <a:picLocks noChangeAspect="1"/>
          </p:cNvPicPr>
          <p:nvPr/>
        </p:nvPicPr>
        <p:blipFill>
          <a:blip r:embed="rId2"/>
          <a:stretch>
            <a:fillRect/>
          </a:stretch>
        </p:blipFill>
        <p:spPr>
          <a:xfrm>
            <a:off x="98611" y="629957"/>
            <a:ext cx="2970413" cy="2799043"/>
          </a:xfrm>
          <a:prstGeom prst="rect">
            <a:avLst/>
          </a:prstGeom>
        </p:spPr>
      </p:pic>
      <p:sp>
        <p:nvSpPr>
          <p:cNvPr id="9" name="TextBox 8">
            <a:extLst>
              <a:ext uri="{FF2B5EF4-FFF2-40B4-BE49-F238E27FC236}">
                <a16:creationId xmlns:a16="http://schemas.microsoft.com/office/drawing/2014/main" id="{2CDD31FA-010D-7B79-B6D2-9D7EF1F6DD87}"/>
              </a:ext>
            </a:extLst>
          </p:cNvPr>
          <p:cNvSpPr txBox="1"/>
          <p:nvPr/>
        </p:nvSpPr>
        <p:spPr>
          <a:xfrm>
            <a:off x="98611" y="3429000"/>
            <a:ext cx="2970413" cy="369332"/>
          </a:xfrm>
          <a:prstGeom prst="rect">
            <a:avLst/>
          </a:prstGeom>
          <a:noFill/>
        </p:spPr>
        <p:txBody>
          <a:bodyPr wrap="square" rtlCol="0">
            <a:spAutoFit/>
          </a:bodyPr>
          <a:lstStyle/>
          <a:p>
            <a:r>
              <a:rPr lang="en-US" dirty="0"/>
              <a:t>HTML Bundle</a:t>
            </a:r>
          </a:p>
        </p:txBody>
      </p:sp>
      <p:pic>
        <p:nvPicPr>
          <p:cNvPr id="13" name="Picture 12">
            <a:extLst>
              <a:ext uri="{FF2B5EF4-FFF2-40B4-BE49-F238E27FC236}">
                <a16:creationId xmlns:a16="http://schemas.microsoft.com/office/drawing/2014/main" id="{2E6FE966-A3FE-2E6E-4ECC-36587BEC5940}"/>
              </a:ext>
            </a:extLst>
          </p:cNvPr>
          <p:cNvPicPr>
            <a:picLocks noChangeAspect="1"/>
          </p:cNvPicPr>
          <p:nvPr/>
        </p:nvPicPr>
        <p:blipFill>
          <a:blip r:embed="rId3"/>
          <a:stretch>
            <a:fillRect/>
          </a:stretch>
        </p:blipFill>
        <p:spPr>
          <a:xfrm>
            <a:off x="3291078" y="629957"/>
            <a:ext cx="2955534" cy="2799043"/>
          </a:xfrm>
          <a:prstGeom prst="rect">
            <a:avLst/>
          </a:prstGeom>
        </p:spPr>
      </p:pic>
      <p:sp>
        <p:nvSpPr>
          <p:cNvPr id="14" name="TextBox 13">
            <a:extLst>
              <a:ext uri="{FF2B5EF4-FFF2-40B4-BE49-F238E27FC236}">
                <a16:creationId xmlns:a16="http://schemas.microsoft.com/office/drawing/2014/main" id="{78E21E22-7282-FFB4-CD50-63248AC4D049}"/>
              </a:ext>
            </a:extLst>
          </p:cNvPr>
          <p:cNvSpPr txBox="1"/>
          <p:nvPr/>
        </p:nvSpPr>
        <p:spPr>
          <a:xfrm>
            <a:off x="3291078" y="3417332"/>
            <a:ext cx="2955534" cy="369332"/>
          </a:xfrm>
          <a:prstGeom prst="rect">
            <a:avLst/>
          </a:prstGeom>
          <a:noFill/>
        </p:spPr>
        <p:txBody>
          <a:bodyPr wrap="square" rtlCol="0">
            <a:spAutoFit/>
          </a:bodyPr>
          <a:lstStyle/>
          <a:p>
            <a:r>
              <a:rPr lang="en-US" dirty="0"/>
              <a:t>Web</a:t>
            </a:r>
          </a:p>
        </p:txBody>
      </p:sp>
      <p:pic>
        <p:nvPicPr>
          <p:cNvPr id="1026" name="Picture 2">
            <a:extLst>
              <a:ext uri="{FF2B5EF4-FFF2-40B4-BE49-F238E27FC236}">
                <a16:creationId xmlns:a16="http://schemas.microsoft.com/office/drawing/2014/main" id="{58770394-4C76-97DD-B4BD-94DC6D3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780" y="629957"/>
            <a:ext cx="1821579" cy="39444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8BA661-4404-4ED4-FE3C-5E4E8DE3FD47}"/>
              </a:ext>
            </a:extLst>
          </p:cNvPr>
          <p:cNvSpPr txBox="1"/>
          <p:nvPr/>
        </p:nvSpPr>
        <p:spPr>
          <a:xfrm>
            <a:off x="6770780" y="4574428"/>
            <a:ext cx="1821579" cy="369332"/>
          </a:xfrm>
          <a:prstGeom prst="rect">
            <a:avLst/>
          </a:prstGeom>
          <a:noFill/>
        </p:spPr>
        <p:txBody>
          <a:bodyPr wrap="square" rtlCol="0">
            <a:spAutoFit/>
          </a:bodyPr>
          <a:lstStyle/>
          <a:p>
            <a:r>
              <a:rPr lang="en-US" dirty="0"/>
              <a:t>Android App</a:t>
            </a:r>
          </a:p>
        </p:txBody>
      </p:sp>
      <p:pic>
        <p:nvPicPr>
          <p:cNvPr id="17" name="Picture 16">
            <a:extLst>
              <a:ext uri="{FF2B5EF4-FFF2-40B4-BE49-F238E27FC236}">
                <a16:creationId xmlns:a16="http://schemas.microsoft.com/office/drawing/2014/main" id="{89EE0FFF-9C20-B020-01A2-D56982434201}"/>
              </a:ext>
            </a:extLst>
          </p:cNvPr>
          <p:cNvPicPr>
            <a:picLocks noChangeAspect="1"/>
          </p:cNvPicPr>
          <p:nvPr/>
        </p:nvPicPr>
        <p:blipFill>
          <a:blip r:embed="rId5"/>
          <a:stretch>
            <a:fillRect/>
          </a:stretch>
        </p:blipFill>
        <p:spPr>
          <a:xfrm>
            <a:off x="9116527" y="611716"/>
            <a:ext cx="2581635" cy="962159"/>
          </a:xfrm>
          <a:prstGeom prst="rect">
            <a:avLst/>
          </a:prstGeom>
        </p:spPr>
      </p:pic>
      <p:sp>
        <p:nvSpPr>
          <p:cNvPr id="20" name="TextBox 19">
            <a:extLst>
              <a:ext uri="{FF2B5EF4-FFF2-40B4-BE49-F238E27FC236}">
                <a16:creationId xmlns:a16="http://schemas.microsoft.com/office/drawing/2014/main" id="{D478566A-03C4-1A03-3D74-6E58C719E9BD}"/>
              </a:ext>
            </a:extLst>
          </p:cNvPr>
          <p:cNvSpPr txBox="1"/>
          <p:nvPr/>
        </p:nvSpPr>
        <p:spPr>
          <a:xfrm>
            <a:off x="9116526" y="1573875"/>
            <a:ext cx="2581636" cy="369332"/>
          </a:xfrm>
          <a:prstGeom prst="rect">
            <a:avLst/>
          </a:prstGeom>
          <a:noFill/>
        </p:spPr>
        <p:txBody>
          <a:bodyPr wrap="square" rtlCol="0">
            <a:spAutoFit/>
          </a:bodyPr>
          <a:lstStyle/>
          <a:p>
            <a:r>
              <a:rPr lang="en-US" dirty="0"/>
              <a:t>NPM Packages</a:t>
            </a:r>
          </a:p>
        </p:txBody>
      </p:sp>
    </p:spTree>
    <p:extLst>
      <p:ext uri="{BB962C8B-B14F-4D97-AF65-F5344CB8AC3E}">
        <p14:creationId xmlns:p14="http://schemas.microsoft.com/office/powerpoint/2010/main" val="188956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vs Artificial Intelligence (AI) vs Artificial General Intelligence (AGI)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2400" b="1" dirty="0">
                <a:latin typeface="Arial" panose="020B0604020202020204" pitchFamily="34" charset="0"/>
                <a:cs typeface="Arial" panose="020B0604020202020204" pitchFamily="34" charset="0"/>
              </a:rPr>
              <a:t>Machine Learning (ML) </a:t>
            </a:r>
            <a:r>
              <a:rPr lang="en-US" sz="24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24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2400" b="1" dirty="0">
                <a:latin typeface="Arial" panose="020B0604020202020204" pitchFamily="34" charset="0"/>
                <a:cs typeface="Arial" panose="020B0604020202020204" pitchFamily="34" charset="0"/>
              </a:rPr>
              <a:t>Artificial Intelligence (AI) </a:t>
            </a:r>
            <a:r>
              <a:rPr lang="en-US" sz="24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2400" dirty="0">
              <a:latin typeface="Arial" panose="020B0604020202020204" pitchFamily="34" charset="0"/>
              <a:cs typeface="Arial" panose="020B0604020202020204" pitchFamily="34" charset="0"/>
            </a:endParaRPr>
          </a:p>
          <a:p>
            <a:pPr marL="0" indent="0">
              <a:lnSpc>
                <a:spcPct val="100000"/>
              </a:lnSpc>
              <a:spcBef>
                <a:spcPts val="0"/>
              </a:spcBef>
              <a:buNone/>
            </a:pPr>
            <a:r>
              <a:rPr lang="en-US" sz="2400" b="1" dirty="0">
                <a:latin typeface="Arial" panose="020B0604020202020204" pitchFamily="34" charset="0"/>
                <a:cs typeface="Arial" panose="020B0604020202020204" pitchFamily="34" charset="0"/>
              </a:rPr>
              <a:t>Artificial General Intelligence (AGI) </a:t>
            </a:r>
            <a:r>
              <a:rPr lang="en-US" sz="2400" dirty="0">
                <a:latin typeface="Arial" panose="020B0604020202020204" pitchFamily="34" charset="0"/>
                <a:cs typeface="Arial" panose="020B0604020202020204" pitchFamily="34" charset="0"/>
              </a:rPr>
              <a:t>machines have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71958-30B2-8003-F30E-609A0B79AD4F}"/>
              </a:ext>
            </a:extLst>
          </p:cNvPr>
          <p:cNvPicPr>
            <a:picLocks noChangeAspect="1"/>
          </p:cNvPicPr>
          <p:nvPr/>
        </p:nvPicPr>
        <p:blipFill>
          <a:blip r:embed="rId2"/>
          <a:stretch>
            <a:fillRect/>
          </a:stretch>
        </p:blipFill>
        <p:spPr>
          <a:xfrm>
            <a:off x="653590" y="0"/>
            <a:ext cx="10884819"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8204</TotalTime>
  <Words>1910</Words>
  <Application>Microsoft Office PowerPoint</Application>
  <PresentationFormat>Widescreen</PresentationFormat>
  <Paragraphs>196</Paragraphs>
  <Slides>25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Inter</vt:lpstr>
      <vt:lpstr>Montserrat</vt:lpstr>
      <vt:lpstr>Office Theme</vt:lpstr>
      <vt:lpstr>Robodog</vt:lpstr>
      <vt:lpstr>Agenda</vt:lpstr>
      <vt:lpstr>Understanding Self-Awareness and the Limitations of Artificial Intelligence (AI) in the Journey to Artificial General Intelligence (AGI)</vt:lpstr>
      <vt:lpstr>Machine Learning vs Artificial Intelligence (AI) vs Artificial General Intelligence (AGI)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Robodog Formats</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104</cp:revision>
  <dcterms:created xsi:type="dcterms:W3CDTF">2024-07-10T04:43:25Z</dcterms:created>
  <dcterms:modified xsi:type="dcterms:W3CDTF">2024-07-17T23:53:43Z</dcterms:modified>
</cp:coreProperties>
</file>